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9" r:id="rId24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4" Type="http://schemas.openxmlformats.org/officeDocument/2006/relationships/slide" Target="slides/slide12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8" name="Shape 10738"/>
        <p:cNvGrpSpPr/>
        <p:nvPr/>
      </p:nvGrpSpPr>
      <p:grpSpPr>
        <a:xfrm>
          <a:off x="0" y="0"/>
          <a:ext cx="0" cy="0"/>
          <a:chOff x="0" y="0"/>
          <a:chExt cx="0" cy="0"/>
        </a:xfrm>
      </p:grpSpPr>
      <p:sp>
        <p:nvSpPr>
          <p:cNvPr id="10739" name="Google Shape;10739;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0" name="Google Shape;10740;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notesSlide" Target="../notesSlides/notesSlide124.xml"/></Relationships>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1" name="Shape 10741"/>
        <p:cNvGrpSpPr/>
        <p:nvPr/>
      </p:nvGrpSpPr>
      <p:grpSpPr>
        <a:xfrm>
          <a:off x="0" y="0"/>
          <a:ext cx="0" cy="0"/>
          <a:chOff x="0" y="0"/>
          <a:chExt cx="0" cy="0"/>
        </a:xfrm>
      </p:grpSpPr>
      <p:sp>
        <p:nvSpPr>
          <p:cNvPr id="10742" name="Google Shape;10742;p1554"/>
          <p:cNvSpPr txBox="1"/>
          <p:nvPr>
            <p:ph idx="1" type="body"/>
          </p:nvPr>
        </p:nvSpPr>
        <p:spPr>
          <a:xfrm>
            <a:off x="200025" y="1228725"/>
            <a:ext cx="8724900" cy="50006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62673"/>
              </a:buClr>
              <a:buSzPts val="1700"/>
              <a:buFont typeface="Century Gothic"/>
              <a:buChar char="•"/>
            </a:pPr>
            <a:r>
              <a:rPr b="1" lang="en-US" sz="1700"/>
              <a:t>Non-Records: (Page 34) </a:t>
            </a:r>
            <a:r>
              <a:rPr lang="en-US" sz="1700"/>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endParaRPr/>
          </a:p>
          <a:p>
            <a:pPr indent="-342900" lvl="0" marL="342900" rtl="0" algn="l">
              <a:spcBef>
                <a:spcPts val="1200"/>
              </a:spcBef>
              <a:spcAft>
                <a:spcPts val="0"/>
              </a:spcAft>
              <a:buClr>
                <a:srgbClr val="262673"/>
              </a:buClr>
              <a:buSzPts val="1700"/>
              <a:buFont typeface="Century Gothic"/>
              <a:buChar char="•"/>
            </a:pPr>
            <a:r>
              <a:rPr b="1" lang="en-US" sz="1700"/>
              <a:t>Training: (Pages 34-36) </a:t>
            </a:r>
            <a:r>
              <a:rPr lang="en-US" sz="1700"/>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endParaRPr/>
          </a:p>
          <a:p>
            <a:pPr indent="-342900" lvl="0" marL="342900" rtl="0" algn="l">
              <a:spcBef>
                <a:spcPts val="1200"/>
              </a:spcBef>
              <a:spcAft>
                <a:spcPts val="0"/>
              </a:spcAft>
              <a:buClr>
                <a:srgbClr val="262673"/>
              </a:buClr>
              <a:buSzPts val="1700"/>
              <a:buFont typeface="Century Gothic"/>
              <a:buChar char="•"/>
            </a:pPr>
            <a:r>
              <a:rPr b="1" lang="en-US" sz="1700"/>
              <a:t>Responsibilities: (Pages 6-29) </a:t>
            </a:r>
            <a:r>
              <a:rPr lang="en-US" sz="1700"/>
              <a:t>Record Officer Review and Evaluation for all operating divisions and OS included in assessment. 2008 Assessment posted communicated to all OCIO and RM Community on Jan. 7, 2009 and in queue for intranet. </a:t>
            </a:r>
            <a:endParaRPr/>
          </a:p>
          <a:p>
            <a:pPr indent="-342900" lvl="0" marL="342900" rtl="0" algn="l">
              <a:spcBef>
                <a:spcPts val="1200"/>
              </a:spcBef>
              <a:spcAft>
                <a:spcPts val="0"/>
              </a:spcAft>
              <a:buClr>
                <a:srgbClr val="262673"/>
              </a:buClr>
              <a:buSzPts val="1700"/>
              <a:buFont typeface="Century Gothic"/>
              <a:buChar char="•"/>
            </a:pPr>
            <a:r>
              <a:rPr b="1" lang="en-US" sz="1700"/>
              <a:t>Risk and Self-Assessment: (Pages 36-42) </a:t>
            </a:r>
            <a:r>
              <a:rPr lang="en-US" sz="1700"/>
              <a:t>Risk Analysis conducted in 2007 and 2008 assessments with addressed actions; 2008 Self-Assessment Survey conducted in both 2007 and 2008 with addressed actions; </a:t>
            </a:r>
            <a:endParaRPr/>
          </a:p>
        </p:txBody>
      </p:sp>
      <p:sp>
        <p:nvSpPr>
          <p:cNvPr id="10743" name="Google Shape;10743;p1554"/>
          <p:cNvSpPr txBox="1"/>
          <p:nvPr>
            <p:ph type="title"/>
          </p:nvPr>
        </p:nvSpPr>
        <p:spPr>
          <a:xfrm>
            <a:off x="0" y="101600"/>
            <a:ext cx="91440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HHS 2008 RM Assessment Highlights</a:t>
            </a:r>
            <a:endParaRPr/>
          </a:p>
        </p:txBody>
      </p:sp>
      <p:sp>
        <p:nvSpPr>
          <p:cNvPr id="10744" name="Google Shape;10744;p1554"/>
          <p:cNvSpPr txBox="1"/>
          <p:nvPr>
            <p:ph idx="12" type="sldNum"/>
          </p:nvPr>
        </p:nvSpPr>
        <p:spPr>
          <a:xfrm>
            <a:off x="3470275" y="6326188"/>
            <a:ext cx="5348288" cy="3413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1" i="0" lang="en-US"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